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7" d="100"/>
          <a:sy n="87" d="100"/>
        </p:scale>
        <p:origin x="480"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B08E105-51A4-4EBD-92D6-1F0A49824C6F}"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44D4F-E595-417E-9B76-E00D7E3B1606}" type="slidenum">
              <a:rPr lang="en-US" smtClean="0"/>
              <a:t>‹#›</a:t>
            </a:fld>
            <a:endParaRPr lang="en-US"/>
          </a:p>
        </p:txBody>
      </p:sp>
    </p:spTree>
    <p:extLst>
      <p:ext uri="{BB962C8B-B14F-4D97-AF65-F5344CB8AC3E}">
        <p14:creationId xmlns:p14="http://schemas.microsoft.com/office/powerpoint/2010/main" val="214696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08E105-51A4-4EBD-92D6-1F0A49824C6F}"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44D4F-E595-417E-9B76-E00D7E3B1606}" type="slidenum">
              <a:rPr lang="en-US" smtClean="0"/>
              <a:t>‹#›</a:t>
            </a:fld>
            <a:endParaRPr lang="en-US"/>
          </a:p>
        </p:txBody>
      </p:sp>
    </p:spTree>
    <p:extLst>
      <p:ext uri="{BB962C8B-B14F-4D97-AF65-F5344CB8AC3E}">
        <p14:creationId xmlns:p14="http://schemas.microsoft.com/office/powerpoint/2010/main" val="4262583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08E105-51A4-4EBD-92D6-1F0A49824C6F}"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44D4F-E595-417E-9B76-E00D7E3B1606}" type="slidenum">
              <a:rPr lang="en-US" smtClean="0"/>
              <a:t>‹#›</a:t>
            </a:fld>
            <a:endParaRPr lang="en-US"/>
          </a:p>
        </p:txBody>
      </p:sp>
    </p:spTree>
    <p:extLst>
      <p:ext uri="{BB962C8B-B14F-4D97-AF65-F5344CB8AC3E}">
        <p14:creationId xmlns:p14="http://schemas.microsoft.com/office/powerpoint/2010/main" val="498840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B08E105-51A4-4EBD-92D6-1F0A49824C6F}"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44D4F-E595-417E-9B76-E00D7E3B1606}" type="slidenum">
              <a:rPr lang="en-US" smtClean="0"/>
              <a:t>‹#›</a:t>
            </a:fld>
            <a:endParaRPr lang="en-US"/>
          </a:p>
        </p:txBody>
      </p:sp>
    </p:spTree>
    <p:extLst>
      <p:ext uri="{BB962C8B-B14F-4D97-AF65-F5344CB8AC3E}">
        <p14:creationId xmlns:p14="http://schemas.microsoft.com/office/powerpoint/2010/main" val="3528607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B08E105-51A4-4EBD-92D6-1F0A49824C6F}" type="datetimeFigureOut">
              <a:rPr lang="en-US" smtClean="0"/>
              <a:t>5/9/2017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644D4F-E595-417E-9B76-E00D7E3B1606}" type="slidenum">
              <a:rPr lang="en-US" smtClean="0"/>
              <a:t>‹#›</a:t>
            </a:fld>
            <a:endParaRPr lang="en-US"/>
          </a:p>
        </p:txBody>
      </p:sp>
    </p:spTree>
    <p:extLst>
      <p:ext uri="{BB962C8B-B14F-4D97-AF65-F5344CB8AC3E}">
        <p14:creationId xmlns:p14="http://schemas.microsoft.com/office/powerpoint/2010/main" val="300975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B08E105-51A4-4EBD-92D6-1F0A49824C6F}"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44D4F-E595-417E-9B76-E00D7E3B1606}" type="slidenum">
              <a:rPr lang="en-US" smtClean="0"/>
              <a:t>‹#›</a:t>
            </a:fld>
            <a:endParaRPr lang="en-US"/>
          </a:p>
        </p:txBody>
      </p:sp>
    </p:spTree>
    <p:extLst>
      <p:ext uri="{BB962C8B-B14F-4D97-AF65-F5344CB8AC3E}">
        <p14:creationId xmlns:p14="http://schemas.microsoft.com/office/powerpoint/2010/main" val="4094249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B08E105-51A4-4EBD-92D6-1F0A49824C6F}" type="datetimeFigureOut">
              <a:rPr lang="en-US" smtClean="0"/>
              <a:t>5/9/2017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644D4F-E595-417E-9B76-E00D7E3B1606}" type="slidenum">
              <a:rPr lang="en-US" smtClean="0"/>
              <a:t>‹#›</a:t>
            </a:fld>
            <a:endParaRPr lang="en-US"/>
          </a:p>
        </p:txBody>
      </p:sp>
    </p:spTree>
    <p:extLst>
      <p:ext uri="{BB962C8B-B14F-4D97-AF65-F5344CB8AC3E}">
        <p14:creationId xmlns:p14="http://schemas.microsoft.com/office/powerpoint/2010/main" val="3137572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B08E105-51A4-4EBD-92D6-1F0A49824C6F}" type="datetimeFigureOut">
              <a:rPr lang="en-US" smtClean="0"/>
              <a:t>5/9/2017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644D4F-E595-417E-9B76-E00D7E3B1606}" type="slidenum">
              <a:rPr lang="en-US" smtClean="0"/>
              <a:t>‹#›</a:t>
            </a:fld>
            <a:endParaRPr lang="en-US"/>
          </a:p>
        </p:txBody>
      </p:sp>
    </p:spTree>
    <p:extLst>
      <p:ext uri="{BB962C8B-B14F-4D97-AF65-F5344CB8AC3E}">
        <p14:creationId xmlns:p14="http://schemas.microsoft.com/office/powerpoint/2010/main" val="2763624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08E105-51A4-4EBD-92D6-1F0A49824C6F}" type="datetimeFigureOut">
              <a:rPr lang="en-US" smtClean="0"/>
              <a:t>5/9/2017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644D4F-E595-417E-9B76-E00D7E3B1606}" type="slidenum">
              <a:rPr lang="en-US" smtClean="0"/>
              <a:t>‹#›</a:t>
            </a:fld>
            <a:endParaRPr lang="en-US"/>
          </a:p>
        </p:txBody>
      </p:sp>
    </p:spTree>
    <p:extLst>
      <p:ext uri="{BB962C8B-B14F-4D97-AF65-F5344CB8AC3E}">
        <p14:creationId xmlns:p14="http://schemas.microsoft.com/office/powerpoint/2010/main" val="2831855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08E105-51A4-4EBD-92D6-1F0A49824C6F}"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44D4F-E595-417E-9B76-E00D7E3B1606}" type="slidenum">
              <a:rPr lang="en-US" smtClean="0"/>
              <a:t>‹#›</a:t>
            </a:fld>
            <a:endParaRPr lang="en-US"/>
          </a:p>
        </p:txBody>
      </p:sp>
    </p:spTree>
    <p:extLst>
      <p:ext uri="{BB962C8B-B14F-4D97-AF65-F5344CB8AC3E}">
        <p14:creationId xmlns:p14="http://schemas.microsoft.com/office/powerpoint/2010/main" val="13698543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B08E105-51A4-4EBD-92D6-1F0A49824C6F}" type="datetimeFigureOut">
              <a:rPr lang="en-US" smtClean="0"/>
              <a:t>5/9/2017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644D4F-E595-417E-9B76-E00D7E3B1606}" type="slidenum">
              <a:rPr lang="en-US" smtClean="0"/>
              <a:t>‹#›</a:t>
            </a:fld>
            <a:endParaRPr lang="en-US"/>
          </a:p>
        </p:txBody>
      </p:sp>
    </p:spTree>
    <p:extLst>
      <p:ext uri="{BB962C8B-B14F-4D97-AF65-F5344CB8AC3E}">
        <p14:creationId xmlns:p14="http://schemas.microsoft.com/office/powerpoint/2010/main" val="293633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08E105-51A4-4EBD-92D6-1F0A49824C6F}" type="datetimeFigureOut">
              <a:rPr lang="en-US" smtClean="0"/>
              <a:t>5/9/2017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644D4F-E595-417E-9B76-E00D7E3B1606}" type="slidenum">
              <a:rPr lang="en-US" smtClean="0"/>
              <a:t>‹#›</a:t>
            </a:fld>
            <a:endParaRPr lang="en-US"/>
          </a:p>
        </p:txBody>
      </p:sp>
    </p:spTree>
    <p:extLst>
      <p:ext uri="{BB962C8B-B14F-4D97-AF65-F5344CB8AC3E}">
        <p14:creationId xmlns:p14="http://schemas.microsoft.com/office/powerpoint/2010/main" val="805581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www.napps.org/"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3727" y="1248821"/>
            <a:ext cx="9144000" cy="2613059"/>
          </a:xfrm>
        </p:spPr>
        <p:txBody>
          <a:bodyPr>
            <a:normAutofit/>
          </a:bodyPr>
          <a:lstStyle/>
          <a:p>
            <a:br>
              <a:rPr lang="en-US" dirty="0"/>
            </a:br>
            <a:r>
              <a:rPr lang="en-US" dirty="0"/>
              <a:t>NAPPS CONFERENCE 2017</a:t>
            </a:r>
            <a:br>
              <a:rPr lang="en-US" dirty="0"/>
            </a:br>
            <a:r>
              <a:rPr lang="en-US" sz="2400" dirty="0"/>
              <a:t>Saturday, May 20, 2017 – 9:00 am to 10:00 am </a:t>
            </a:r>
          </a:p>
        </p:txBody>
      </p:sp>
      <p:sp>
        <p:nvSpPr>
          <p:cNvPr id="3" name="Subtitle 2"/>
          <p:cNvSpPr>
            <a:spLocks noGrp="1"/>
          </p:cNvSpPr>
          <p:nvPr>
            <p:ph type="subTitle" idx="1"/>
          </p:nvPr>
        </p:nvSpPr>
        <p:spPr>
          <a:xfrm>
            <a:off x="1611549" y="4419162"/>
            <a:ext cx="9144000" cy="1655762"/>
          </a:xfrm>
        </p:spPr>
        <p:txBody>
          <a:bodyPr/>
          <a:lstStyle/>
          <a:p>
            <a:r>
              <a:rPr lang="en-US" sz="3200" dirty="0">
                <a:solidFill>
                  <a:srgbClr val="C00000"/>
                </a:solidFill>
                <a:latin typeface="+mj-lt"/>
              </a:rPr>
              <a:t> </a:t>
            </a:r>
            <a:r>
              <a:rPr lang="en-US" sz="3200" b="1" dirty="0">
                <a:solidFill>
                  <a:srgbClr val="C00000"/>
                </a:solidFill>
                <a:latin typeface="+mj-lt"/>
              </a:rPr>
              <a:t>Applying for the NAPPS FSC Designation: </a:t>
            </a:r>
            <a:endParaRPr lang="en-US" sz="3200" dirty="0">
              <a:solidFill>
                <a:srgbClr val="C00000"/>
              </a:solidFill>
              <a:latin typeface="+mj-lt"/>
            </a:endParaRPr>
          </a:p>
          <a:p>
            <a:r>
              <a:rPr lang="en-US" sz="3200" b="1" dirty="0">
                <a:solidFill>
                  <a:srgbClr val="C00000"/>
                </a:solidFill>
                <a:latin typeface="+mj-lt"/>
              </a:rPr>
              <a:t>A Step-by-Step Guide to the Application Process </a:t>
            </a:r>
            <a:endParaRPr lang="en-US" sz="3200" dirty="0">
              <a:solidFill>
                <a:srgbClr val="C00000"/>
              </a:solidFill>
              <a:latin typeface="+mj-lt"/>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1452" y="1496899"/>
            <a:ext cx="1695687" cy="819264"/>
          </a:xfrm>
          <a:prstGeom prst="rect">
            <a:avLst/>
          </a:prstGeom>
        </p:spPr>
      </p:pic>
    </p:spTree>
    <p:extLst>
      <p:ext uri="{BB962C8B-B14F-4D97-AF65-F5344CB8AC3E}">
        <p14:creationId xmlns:p14="http://schemas.microsoft.com/office/powerpoint/2010/main" val="3819448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56602"/>
            <a:ext cx="9144000" cy="745348"/>
          </a:xfrm>
        </p:spPr>
        <p:txBody>
          <a:bodyPr>
            <a:normAutofit/>
          </a:bodyPr>
          <a:lstStyle/>
          <a:p>
            <a:r>
              <a:rPr lang="en-US" sz="4400" dirty="0"/>
              <a:t>BUSINESS CONTINUITY PLAN</a:t>
            </a:r>
          </a:p>
        </p:txBody>
      </p:sp>
      <p:pic>
        <p:nvPicPr>
          <p:cNvPr id="4" name="Picture 3"/>
          <p:cNvPicPr>
            <a:picLocks noChangeAspect="1"/>
          </p:cNvPicPr>
          <p:nvPr/>
        </p:nvPicPr>
        <p:blipFill>
          <a:blip r:embed="rId2"/>
          <a:stretch>
            <a:fillRect/>
          </a:stretch>
        </p:blipFill>
        <p:spPr>
          <a:xfrm>
            <a:off x="2062264" y="1264597"/>
            <a:ext cx="7928042" cy="5476672"/>
          </a:xfrm>
          <a:prstGeom prst="rect">
            <a:avLst/>
          </a:prstGeom>
        </p:spPr>
      </p:pic>
    </p:spTree>
    <p:extLst>
      <p:ext uri="{BB962C8B-B14F-4D97-AF65-F5344CB8AC3E}">
        <p14:creationId xmlns:p14="http://schemas.microsoft.com/office/powerpoint/2010/main" val="1442187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24694"/>
            <a:ext cx="9144000" cy="696709"/>
          </a:xfrm>
        </p:spPr>
        <p:txBody>
          <a:bodyPr>
            <a:normAutofit/>
          </a:bodyPr>
          <a:lstStyle/>
          <a:p>
            <a:r>
              <a:rPr lang="en-US" sz="4400" dirty="0"/>
              <a:t>VENDOR MANAGEMENT</a:t>
            </a:r>
          </a:p>
        </p:txBody>
      </p:sp>
      <p:pic>
        <p:nvPicPr>
          <p:cNvPr id="4" name="Picture 3"/>
          <p:cNvPicPr>
            <a:picLocks noChangeAspect="1"/>
          </p:cNvPicPr>
          <p:nvPr/>
        </p:nvPicPr>
        <p:blipFill>
          <a:blip r:embed="rId2"/>
          <a:stretch>
            <a:fillRect/>
          </a:stretch>
        </p:blipFill>
        <p:spPr>
          <a:xfrm>
            <a:off x="1981200" y="1536970"/>
            <a:ext cx="9040238" cy="3891064"/>
          </a:xfrm>
          <a:prstGeom prst="rect">
            <a:avLst/>
          </a:prstGeom>
        </p:spPr>
      </p:pic>
    </p:spTree>
    <p:extLst>
      <p:ext uri="{BB962C8B-B14F-4D97-AF65-F5344CB8AC3E}">
        <p14:creationId xmlns:p14="http://schemas.microsoft.com/office/powerpoint/2010/main" val="3864422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8508"/>
            <a:ext cx="9144000" cy="716165"/>
          </a:xfrm>
        </p:spPr>
        <p:txBody>
          <a:bodyPr>
            <a:normAutofit/>
          </a:bodyPr>
          <a:lstStyle/>
          <a:p>
            <a:r>
              <a:rPr lang="en-US" sz="4400" dirty="0"/>
              <a:t>INFORMATION SECURITY</a:t>
            </a:r>
          </a:p>
        </p:txBody>
      </p:sp>
      <p:pic>
        <p:nvPicPr>
          <p:cNvPr id="5" name="Picture 4"/>
          <p:cNvPicPr>
            <a:picLocks noChangeAspect="1"/>
          </p:cNvPicPr>
          <p:nvPr/>
        </p:nvPicPr>
        <p:blipFill>
          <a:blip r:embed="rId2"/>
          <a:stretch>
            <a:fillRect/>
          </a:stretch>
        </p:blipFill>
        <p:spPr>
          <a:xfrm>
            <a:off x="2363820" y="1076999"/>
            <a:ext cx="7743217" cy="5586447"/>
          </a:xfrm>
          <a:prstGeom prst="rect">
            <a:avLst/>
          </a:prstGeom>
        </p:spPr>
      </p:pic>
    </p:spTree>
    <p:extLst>
      <p:ext uri="{BB962C8B-B14F-4D97-AF65-F5344CB8AC3E}">
        <p14:creationId xmlns:p14="http://schemas.microsoft.com/office/powerpoint/2010/main" val="171985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039417" y="729574"/>
            <a:ext cx="6639603" cy="5680954"/>
          </a:xfrm>
          <a:prstGeom prst="rect">
            <a:avLst/>
          </a:prstGeom>
        </p:spPr>
      </p:pic>
    </p:spTree>
    <p:extLst>
      <p:ext uri="{BB962C8B-B14F-4D97-AF65-F5344CB8AC3E}">
        <p14:creationId xmlns:p14="http://schemas.microsoft.com/office/powerpoint/2010/main" val="1472929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48626"/>
            <a:ext cx="6738450" cy="1409374"/>
          </a:xfrm>
          <a:custGeom>
            <a:avLst/>
            <a:gdLst>
              <a:gd name="connsiteX0" fmla="*/ 0 w 6738450"/>
              <a:gd name="connsiteY0" fmla="*/ 0 h 1409374"/>
              <a:gd name="connsiteX1" fmla="*/ 6738450 w 6738450"/>
              <a:gd name="connsiteY1" fmla="*/ 0 h 1409374"/>
              <a:gd name="connsiteX2" fmla="*/ 6085725 w 6738450"/>
              <a:gd name="connsiteY2" fmla="*/ 1409374 h 1409374"/>
              <a:gd name="connsiteX3" fmla="*/ 1524000 w 6738450"/>
              <a:gd name="connsiteY3" fmla="*/ 1409374 h 1409374"/>
              <a:gd name="connsiteX4" fmla="*/ 1200418 w 6738450"/>
              <a:gd name="connsiteY4" fmla="*/ 1409374 h 1409374"/>
              <a:gd name="connsiteX5" fmla="*/ 0 w 6738450"/>
              <a:gd name="connsiteY5" fmla="*/ 1409374 h 1409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38450" h="1409374">
                <a:moveTo>
                  <a:pt x="0" y="0"/>
                </a:moveTo>
                <a:lnTo>
                  <a:pt x="6738450" y="0"/>
                </a:lnTo>
                <a:lnTo>
                  <a:pt x="6085725" y="1409374"/>
                </a:lnTo>
                <a:lnTo>
                  <a:pt x="1524000" y="1409374"/>
                </a:lnTo>
                <a:lnTo>
                  <a:pt x="1200418" y="1409374"/>
                </a:lnTo>
                <a:lnTo>
                  <a:pt x="0" y="1409374"/>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5448626"/>
            <a:ext cx="5925190" cy="1409374"/>
          </a:xfrm>
          <a:custGeom>
            <a:avLst/>
            <a:gdLst>
              <a:gd name="connsiteX0" fmla="*/ 652725 w 5925190"/>
              <a:gd name="connsiteY0" fmla="*/ 0 h 1409374"/>
              <a:gd name="connsiteX1" fmla="*/ 5925190 w 5925190"/>
              <a:gd name="connsiteY1" fmla="*/ 0 h 1409374"/>
              <a:gd name="connsiteX2" fmla="*/ 5925190 w 5925190"/>
              <a:gd name="connsiteY2" fmla="*/ 1409374 h 1409374"/>
              <a:gd name="connsiteX3" fmla="*/ 0 w 5925190"/>
              <a:gd name="connsiteY3" fmla="*/ 1409374 h 1409374"/>
            </a:gdLst>
            <a:ahLst/>
            <a:cxnLst>
              <a:cxn ang="0">
                <a:pos x="connsiteX0" y="connsiteY0"/>
              </a:cxn>
              <a:cxn ang="0">
                <a:pos x="connsiteX1" y="connsiteY1"/>
              </a:cxn>
              <a:cxn ang="0">
                <a:pos x="connsiteX2" y="connsiteY2"/>
              </a:cxn>
              <a:cxn ang="0">
                <a:pos x="connsiteX3" y="connsiteY3"/>
              </a:cxn>
            </a:cxnLst>
            <a:rect l="l" t="t" r="r" b="b"/>
            <a:pathLst>
              <a:path w="5925190" h="1409374">
                <a:moveTo>
                  <a:pt x="652725" y="0"/>
                </a:moveTo>
                <a:lnTo>
                  <a:pt x="5925190" y="0"/>
                </a:lnTo>
                <a:lnTo>
                  <a:pt x="5925190" y="1409374"/>
                </a:lnTo>
                <a:lnTo>
                  <a:pt x="0" y="1409374"/>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920618" cy="2896258"/>
          </a:xfrm>
          <a:custGeom>
            <a:avLst/>
            <a:gdLst>
              <a:gd name="connsiteX0" fmla="*/ 0 w 5920618"/>
              <a:gd name="connsiteY0" fmla="*/ 0 h 2896258"/>
              <a:gd name="connsiteX1" fmla="*/ 3191370 w 5920618"/>
              <a:gd name="connsiteY1" fmla="*/ 0 h 2896258"/>
              <a:gd name="connsiteX2" fmla="*/ 3346315 w 5920618"/>
              <a:gd name="connsiteY2" fmla="*/ 0 h 2896258"/>
              <a:gd name="connsiteX3" fmla="*/ 5920618 w 5920618"/>
              <a:gd name="connsiteY3" fmla="*/ 0 h 2896258"/>
              <a:gd name="connsiteX4" fmla="*/ 4583705 w 5920618"/>
              <a:gd name="connsiteY4" fmla="*/ 2896258 h 2896258"/>
              <a:gd name="connsiteX5" fmla="*/ 3346315 w 5920618"/>
              <a:gd name="connsiteY5" fmla="*/ 2896258 h 2896258"/>
              <a:gd name="connsiteX6" fmla="*/ 1854457 w 5920618"/>
              <a:gd name="connsiteY6" fmla="*/ 2896258 h 2896258"/>
              <a:gd name="connsiteX7" fmla="*/ 0 w 5920618"/>
              <a:gd name="connsiteY7" fmla="*/ 2896258 h 2896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20618" h="2896258">
                <a:moveTo>
                  <a:pt x="0" y="0"/>
                </a:moveTo>
                <a:lnTo>
                  <a:pt x="3191370" y="0"/>
                </a:lnTo>
                <a:lnTo>
                  <a:pt x="3346315" y="0"/>
                </a:lnTo>
                <a:lnTo>
                  <a:pt x="5920618" y="0"/>
                </a:lnTo>
                <a:lnTo>
                  <a:pt x="4583705" y="2896258"/>
                </a:lnTo>
                <a:lnTo>
                  <a:pt x="3346315" y="2896258"/>
                </a:lnTo>
                <a:lnTo>
                  <a:pt x="1854457" y="2896258"/>
                </a:lnTo>
                <a:lnTo>
                  <a:pt x="0" y="2896258"/>
                </a:lnTo>
                <a:close/>
              </a:path>
            </a:pathLst>
          </a:custGeom>
          <a:solidFill>
            <a:srgbClr val="7944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stretch>
            <a:fillRect/>
          </a:stretch>
        </p:blipFill>
        <p:spPr>
          <a:xfrm>
            <a:off x="7354111" y="1673157"/>
            <a:ext cx="4197809" cy="1809345"/>
          </a:xfrm>
          <a:prstGeom prst="rect">
            <a:avLst/>
          </a:prstGeom>
        </p:spPr>
      </p:pic>
      <p:sp>
        <p:nvSpPr>
          <p:cNvPr id="2" name="Title 1"/>
          <p:cNvSpPr>
            <a:spLocks noGrp="1"/>
          </p:cNvSpPr>
          <p:nvPr>
            <p:ph type="title"/>
          </p:nvPr>
        </p:nvSpPr>
        <p:spPr>
          <a:xfrm>
            <a:off x="599435" y="3217991"/>
            <a:ext cx="5667375" cy="1908902"/>
          </a:xfrm>
        </p:spPr>
        <p:txBody>
          <a:bodyPr>
            <a:normAutofit/>
          </a:bodyPr>
          <a:lstStyle/>
          <a:p>
            <a:r>
              <a:rPr lang="en-US" sz="5400" dirty="0"/>
              <a:t>PROGRAM</a:t>
            </a:r>
            <a:br>
              <a:rPr lang="en-US" sz="5400" dirty="0"/>
            </a:br>
            <a:r>
              <a:rPr lang="en-US" sz="5400" dirty="0"/>
              <a:t>DELIVERABLES</a:t>
            </a:r>
          </a:p>
        </p:txBody>
      </p:sp>
    </p:spTree>
    <p:extLst>
      <p:ext uri="{BB962C8B-B14F-4D97-AF65-F5344CB8AC3E}">
        <p14:creationId xmlns:p14="http://schemas.microsoft.com/office/powerpoint/2010/main" val="386548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8492" y="278302"/>
            <a:ext cx="9144000" cy="750399"/>
          </a:xfrm>
        </p:spPr>
        <p:txBody>
          <a:bodyPr>
            <a:normAutofit/>
          </a:bodyPr>
          <a:lstStyle/>
          <a:p>
            <a:r>
              <a:rPr lang="en-US" sz="4400" dirty="0"/>
              <a:t>REQUIRED DELIVERABLES</a:t>
            </a:r>
          </a:p>
        </p:txBody>
      </p:sp>
      <p:sp>
        <p:nvSpPr>
          <p:cNvPr id="3" name="Subtitle 2"/>
          <p:cNvSpPr>
            <a:spLocks noGrp="1"/>
          </p:cNvSpPr>
          <p:nvPr>
            <p:ph type="subTitle" idx="1"/>
          </p:nvPr>
        </p:nvSpPr>
        <p:spPr>
          <a:xfrm>
            <a:off x="2690446" y="1301262"/>
            <a:ext cx="6585440" cy="5424853"/>
          </a:xfrm>
        </p:spPr>
        <p:txBody>
          <a:bodyPr>
            <a:normAutofit fontScale="85000" lnSpcReduction="20000"/>
          </a:bodyPr>
          <a:lstStyle/>
          <a:p>
            <a:pPr marL="342900" indent="-342900" algn="l">
              <a:buFont typeface="Wingdings" panose="05000000000000000000" pitchFamily="2" charset="2"/>
              <a:buChar char="§"/>
            </a:pPr>
            <a:r>
              <a:rPr lang="en-US" dirty="0"/>
              <a:t>Proof of Incorporation (if applicable)</a:t>
            </a:r>
          </a:p>
          <a:p>
            <a:pPr marL="342900" indent="-342900" algn="l">
              <a:buFont typeface="Wingdings" panose="05000000000000000000" pitchFamily="2" charset="2"/>
              <a:buChar char="§"/>
            </a:pPr>
            <a:r>
              <a:rPr lang="en-US" dirty="0"/>
              <a:t>All Required State and Federal Licensing Documents</a:t>
            </a:r>
          </a:p>
          <a:p>
            <a:pPr marL="342900" indent="-342900" algn="l">
              <a:buFont typeface="Wingdings" panose="05000000000000000000" pitchFamily="2" charset="2"/>
              <a:buChar char="§"/>
            </a:pPr>
            <a:r>
              <a:rPr lang="en-US" dirty="0"/>
              <a:t>Certificate(s) of Insurance</a:t>
            </a:r>
          </a:p>
          <a:p>
            <a:pPr marL="342900" indent="-342900" algn="l">
              <a:buFont typeface="Wingdings" panose="05000000000000000000" pitchFamily="2" charset="2"/>
              <a:buChar char="§"/>
            </a:pPr>
            <a:r>
              <a:rPr lang="en-US" dirty="0"/>
              <a:t>Code of Conduct</a:t>
            </a:r>
          </a:p>
          <a:p>
            <a:pPr marL="342900" indent="-342900" algn="l">
              <a:buFont typeface="Wingdings" panose="05000000000000000000" pitchFamily="2" charset="2"/>
              <a:buChar char="§"/>
            </a:pPr>
            <a:r>
              <a:rPr lang="en-US" dirty="0"/>
              <a:t>Business Continuity Plan</a:t>
            </a:r>
          </a:p>
          <a:p>
            <a:pPr marL="342900" indent="-342900" algn="l">
              <a:buFont typeface="Wingdings" panose="05000000000000000000" pitchFamily="2" charset="2"/>
              <a:buChar char="§"/>
            </a:pPr>
            <a:r>
              <a:rPr lang="en-US" dirty="0"/>
              <a:t>Employee Agreement (Confidentiality) or Handbook</a:t>
            </a:r>
          </a:p>
          <a:p>
            <a:pPr marL="342900" indent="-342900" algn="l">
              <a:buFont typeface="Wingdings" panose="05000000000000000000" pitchFamily="2" charset="2"/>
              <a:buChar char="§"/>
            </a:pPr>
            <a:r>
              <a:rPr lang="en-US" dirty="0"/>
              <a:t>Subcontractor Agreement</a:t>
            </a:r>
          </a:p>
          <a:p>
            <a:pPr marL="342900" indent="-342900" algn="l">
              <a:buFont typeface="Wingdings" panose="05000000000000000000" pitchFamily="2" charset="2"/>
              <a:buChar char="§"/>
            </a:pPr>
            <a:r>
              <a:rPr lang="en-US" dirty="0"/>
              <a:t>Vendor Management Policy</a:t>
            </a:r>
          </a:p>
          <a:p>
            <a:pPr marL="342900" indent="-342900" algn="l">
              <a:buFont typeface="Wingdings" panose="05000000000000000000" pitchFamily="2" charset="2"/>
              <a:buChar char="§"/>
            </a:pPr>
            <a:r>
              <a:rPr lang="en-US" dirty="0"/>
              <a:t>Information Security Program Guide (to include)</a:t>
            </a:r>
          </a:p>
          <a:p>
            <a:pPr marL="342900" indent="-342900" algn="l">
              <a:buFont typeface="Wingdings" panose="05000000000000000000" pitchFamily="2" charset="2"/>
              <a:buChar char="§"/>
            </a:pPr>
            <a:r>
              <a:rPr lang="en-US" dirty="0"/>
              <a:t>Information Security Policy</a:t>
            </a:r>
          </a:p>
          <a:p>
            <a:pPr marL="342900" indent="-342900" algn="l">
              <a:buFont typeface="Wingdings" panose="05000000000000000000" pitchFamily="2" charset="2"/>
              <a:buChar char="§"/>
            </a:pPr>
            <a:r>
              <a:rPr lang="en-US" dirty="0"/>
              <a:t>User Access Policy</a:t>
            </a:r>
          </a:p>
          <a:p>
            <a:pPr marL="342900" indent="-342900" algn="l">
              <a:buFont typeface="Wingdings" panose="05000000000000000000" pitchFamily="2" charset="2"/>
              <a:buChar char="§"/>
            </a:pPr>
            <a:r>
              <a:rPr lang="en-US" dirty="0"/>
              <a:t>Remote Access Policy</a:t>
            </a:r>
          </a:p>
          <a:p>
            <a:pPr marL="342900" indent="-342900" algn="l">
              <a:buFont typeface="Wingdings" panose="05000000000000000000" pitchFamily="2" charset="2"/>
              <a:buChar char="§"/>
            </a:pPr>
            <a:r>
              <a:rPr lang="en-US" dirty="0"/>
              <a:t>Third Party Network Access Policy</a:t>
            </a:r>
          </a:p>
          <a:p>
            <a:pPr marL="342900" indent="-342900" algn="l">
              <a:buFont typeface="Wingdings" panose="05000000000000000000" pitchFamily="2" charset="2"/>
              <a:buChar char="§"/>
            </a:pPr>
            <a:r>
              <a:rPr lang="en-US" dirty="0"/>
              <a:t>Mobile Media Policy</a:t>
            </a:r>
          </a:p>
          <a:p>
            <a:pPr marL="342900" indent="-342900" algn="l">
              <a:buFont typeface="Wingdings" panose="05000000000000000000" pitchFamily="2" charset="2"/>
              <a:buChar char="§"/>
            </a:pPr>
            <a:r>
              <a:rPr lang="en-US" dirty="0"/>
              <a:t>Password Policy</a:t>
            </a:r>
          </a:p>
          <a:p>
            <a:endParaRPr lang="en-US" dirty="0"/>
          </a:p>
        </p:txBody>
      </p:sp>
    </p:spTree>
    <p:extLst>
      <p:ext uri="{BB962C8B-B14F-4D97-AF65-F5344CB8AC3E}">
        <p14:creationId xmlns:p14="http://schemas.microsoft.com/office/powerpoint/2010/main" val="3588835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48626"/>
            <a:ext cx="6738450" cy="1409374"/>
          </a:xfrm>
          <a:custGeom>
            <a:avLst/>
            <a:gdLst>
              <a:gd name="connsiteX0" fmla="*/ 0 w 6738450"/>
              <a:gd name="connsiteY0" fmla="*/ 0 h 1409374"/>
              <a:gd name="connsiteX1" fmla="*/ 6738450 w 6738450"/>
              <a:gd name="connsiteY1" fmla="*/ 0 h 1409374"/>
              <a:gd name="connsiteX2" fmla="*/ 6085725 w 6738450"/>
              <a:gd name="connsiteY2" fmla="*/ 1409374 h 1409374"/>
              <a:gd name="connsiteX3" fmla="*/ 1524000 w 6738450"/>
              <a:gd name="connsiteY3" fmla="*/ 1409374 h 1409374"/>
              <a:gd name="connsiteX4" fmla="*/ 1200418 w 6738450"/>
              <a:gd name="connsiteY4" fmla="*/ 1409374 h 1409374"/>
              <a:gd name="connsiteX5" fmla="*/ 0 w 6738450"/>
              <a:gd name="connsiteY5" fmla="*/ 1409374 h 1409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38450" h="1409374">
                <a:moveTo>
                  <a:pt x="0" y="0"/>
                </a:moveTo>
                <a:lnTo>
                  <a:pt x="6738450" y="0"/>
                </a:lnTo>
                <a:lnTo>
                  <a:pt x="6085725" y="1409374"/>
                </a:lnTo>
                <a:lnTo>
                  <a:pt x="1524000" y="1409374"/>
                </a:lnTo>
                <a:lnTo>
                  <a:pt x="1200418" y="1409374"/>
                </a:lnTo>
                <a:lnTo>
                  <a:pt x="0" y="1409374"/>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5448626"/>
            <a:ext cx="5925190" cy="1409374"/>
          </a:xfrm>
          <a:custGeom>
            <a:avLst/>
            <a:gdLst>
              <a:gd name="connsiteX0" fmla="*/ 652725 w 5925190"/>
              <a:gd name="connsiteY0" fmla="*/ 0 h 1409374"/>
              <a:gd name="connsiteX1" fmla="*/ 5925190 w 5925190"/>
              <a:gd name="connsiteY1" fmla="*/ 0 h 1409374"/>
              <a:gd name="connsiteX2" fmla="*/ 5925190 w 5925190"/>
              <a:gd name="connsiteY2" fmla="*/ 1409374 h 1409374"/>
              <a:gd name="connsiteX3" fmla="*/ 0 w 5925190"/>
              <a:gd name="connsiteY3" fmla="*/ 1409374 h 1409374"/>
            </a:gdLst>
            <a:ahLst/>
            <a:cxnLst>
              <a:cxn ang="0">
                <a:pos x="connsiteX0" y="connsiteY0"/>
              </a:cxn>
              <a:cxn ang="0">
                <a:pos x="connsiteX1" y="connsiteY1"/>
              </a:cxn>
              <a:cxn ang="0">
                <a:pos x="connsiteX2" y="connsiteY2"/>
              </a:cxn>
              <a:cxn ang="0">
                <a:pos x="connsiteX3" y="connsiteY3"/>
              </a:cxn>
            </a:cxnLst>
            <a:rect l="l" t="t" r="r" b="b"/>
            <a:pathLst>
              <a:path w="5925190" h="1409374">
                <a:moveTo>
                  <a:pt x="652725" y="0"/>
                </a:moveTo>
                <a:lnTo>
                  <a:pt x="5925190" y="0"/>
                </a:lnTo>
                <a:lnTo>
                  <a:pt x="5925190" y="1409374"/>
                </a:lnTo>
                <a:lnTo>
                  <a:pt x="0" y="1409374"/>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920618" cy="2896258"/>
          </a:xfrm>
          <a:custGeom>
            <a:avLst/>
            <a:gdLst>
              <a:gd name="connsiteX0" fmla="*/ 0 w 5920618"/>
              <a:gd name="connsiteY0" fmla="*/ 0 h 2896258"/>
              <a:gd name="connsiteX1" fmla="*/ 3191370 w 5920618"/>
              <a:gd name="connsiteY1" fmla="*/ 0 h 2896258"/>
              <a:gd name="connsiteX2" fmla="*/ 3346315 w 5920618"/>
              <a:gd name="connsiteY2" fmla="*/ 0 h 2896258"/>
              <a:gd name="connsiteX3" fmla="*/ 5920618 w 5920618"/>
              <a:gd name="connsiteY3" fmla="*/ 0 h 2896258"/>
              <a:gd name="connsiteX4" fmla="*/ 4583705 w 5920618"/>
              <a:gd name="connsiteY4" fmla="*/ 2896258 h 2896258"/>
              <a:gd name="connsiteX5" fmla="*/ 3346315 w 5920618"/>
              <a:gd name="connsiteY5" fmla="*/ 2896258 h 2896258"/>
              <a:gd name="connsiteX6" fmla="*/ 1854457 w 5920618"/>
              <a:gd name="connsiteY6" fmla="*/ 2896258 h 2896258"/>
              <a:gd name="connsiteX7" fmla="*/ 0 w 5920618"/>
              <a:gd name="connsiteY7" fmla="*/ 2896258 h 2896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20618" h="2896258">
                <a:moveTo>
                  <a:pt x="0" y="0"/>
                </a:moveTo>
                <a:lnTo>
                  <a:pt x="3191370" y="0"/>
                </a:lnTo>
                <a:lnTo>
                  <a:pt x="3346315" y="0"/>
                </a:lnTo>
                <a:lnTo>
                  <a:pt x="5920618" y="0"/>
                </a:lnTo>
                <a:lnTo>
                  <a:pt x="4583705" y="2896258"/>
                </a:lnTo>
                <a:lnTo>
                  <a:pt x="3346315" y="2896258"/>
                </a:lnTo>
                <a:lnTo>
                  <a:pt x="1854457" y="2896258"/>
                </a:lnTo>
                <a:lnTo>
                  <a:pt x="0" y="2896258"/>
                </a:lnTo>
                <a:close/>
              </a:path>
            </a:pathLst>
          </a:custGeom>
          <a:solidFill>
            <a:srgbClr val="7944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stretch>
            <a:fillRect/>
          </a:stretch>
        </p:blipFill>
        <p:spPr>
          <a:xfrm>
            <a:off x="7354111" y="1673157"/>
            <a:ext cx="4197809" cy="1809345"/>
          </a:xfrm>
          <a:prstGeom prst="rect">
            <a:avLst/>
          </a:prstGeom>
        </p:spPr>
      </p:pic>
      <p:sp>
        <p:nvSpPr>
          <p:cNvPr id="2" name="Title 1"/>
          <p:cNvSpPr>
            <a:spLocks noGrp="1"/>
          </p:cNvSpPr>
          <p:nvPr>
            <p:ph type="title"/>
          </p:nvPr>
        </p:nvSpPr>
        <p:spPr>
          <a:xfrm>
            <a:off x="599435" y="3217991"/>
            <a:ext cx="5667375" cy="1908902"/>
          </a:xfrm>
        </p:spPr>
        <p:txBody>
          <a:bodyPr>
            <a:normAutofit/>
          </a:bodyPr>
          <a:lstStyle/>
          <a:p>
            <a:r>
              <a:rPr lang="en-US" sz="5400" dirty="0"/>
              <a:t>POLICY </a:t>
            </a:r>
            <a:br>
              <a:rPr lang="en-US" sz="5400" dirty="0"/>
            </a:br>
            <a:r>
              <a:rPr lang="en-US" sz="5400" dirty="0"/>
              <a:t>CREATION</a:t>
            </a:r>
          </a:p>
        </p:txBody>
      </p:sp>
    </p:spTree>
    <p:extLst>
      <p:ext uri="{BB962C8B-B14F-4D97-AF65-F5344CB8AC3E}">
        <p14:creationId xmlns:p14="http://schemas.microsoft.com/office/powerpoint/2010/main" val="2669781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4869" y="375017"/>
            <a:ext cx="9144000" cy="688852"/>
          </a:xfrm>
        </p:spPr>
        <p:txBody>
          <a:bodyPr>
            <a:normAutofit fontScale="90000"/>
          </a:bodyPr>
          <a:lstStyle/>
          <a:p>
            <a:r>
              <a:rPr lang="en-US" sz="4400" dirty="0"/>
              <a:t>HOW TO CREATE A WORKING POLICY</a:t>
            </a:r>
          </a:p>
        </p:txBody>
      </p:sp>
      <p:sp>
        <p:nvSpPr>
          <p:cNvPr id="3" name="Subtitle 2"/>
          <p:cNvSpPr>
            <a:spLocks noGrp="1"/>
          </p:cNvSpPr>
          <p:nvPr>
            <p:ph type="subTitle" idx="1"/>
          </p:nvPr>
        </p:nvSpPr>
        <p:spPr>
          <a:xfrm>
            <a:off x="3048000" y="1705708"/>
            <a:ext cx="9144000" cy="5152292"/>
          </a:xfrm>
        </p:spPr>
        <p:txBody>
          <a:bodyPr/>
          <a:lstStyle/>
          <a:p>
            <a:pPr marL="342900" indent="-342900" algn="l">
              <a:buFont typeface="Wingdings" panose="05000000000000000000" pitchFamily="2" charset="2"/>
              <a:buChar char="§"/>
            </a:pPr>
            <a:r>
              <a:rPr lang="en-US" dirty="0">
                <a:solidFill>
                  <a:srgbClr val="C00000"/>
                </a:solidFill>
              </a:rPr>
              <a:t>Break down the policy into three separate parts</a:t>
            </a:r>
          </a:p>
          <a:p>
            <a:pPr marL="800100" lvl="1" indent="-342900" algn="l">
              <a:buFont typeface="Wingdings" panose="05000000000000000000" pitchFamily="2" charset="2"/>
              <a:buChar char="§"/>
            </a:pPr>
            <a:r>
              <a:rPr lang="en-US" dirty="0">
                <a:solidFill>
                  <a:srgbClr val="C00000"/>
                </a:solidFill>
              </a:rPr>
              <a:t>The Policy Document (the why – purpose)</a:t>
            </a:r>
          </a:p>
          <a:p>
            <a:pPr marL="800100" lvl="1" indent="-342900" algn="l">
              <a:buFont typeface="Wingdings" panose="05000000000000000000" pitchFamily="2" charset="2"/>
              <a:buChar char="§"/>
            </a:pPr>
            <a:r>
              <a:rPr lang="en-US" dirty="0">
                <a:solidFill>
                  <a:srgbClr val="C00000"/>
                </a:solidFill>
              </a:rPr>
              <a:t>The Standards Document (the what – overriding goal)</a:t>
            </a:r>
          </a:p>
          <a:p>
            <a:pPr marL="800100" lvl="1" indent="-342900" algn="l">
              <a:buFont typeface="Wingdings" panose="05000000000000000000" pitchFamily="2" charset="2"/>
              <a:buChar char="§"/>
            </a:pPr>
            <a:r>
              <a:rPr lang="en-US" dirty="0">
                <a:solidFill>
                  <a:srgbClr val="C00000"/>
                </a:solidFill>
              </a:rPr>
              <a:t>The Procedures Document (the how – steps to achieve)</a:t>
            </a:r>
          </a:p>
        </p:txBody>
      </p:sp>
      <p:sp>
        <p:nvSpPr>
          <p:cNvPr id="4" name="TextBox 3"/>
          <p:cNvSpPr txBox="1"/>
          <p:nvPr/>
        </p:nvSpPr>
        <p:spPr>
          <a:xfrm>
            <a:off x="1664677" y="3877408"/>
            <a:ext cx="9143999" cy="2893100"/>
          </a:xfrm>
          <a:prstGeom prst="rect">
            <a:avLst/>
          </a:prstGeom>
          <a:noFill/>
        </p:spPr>
        <p:txBody>
          <a:bodyPr wrap="square" rtlCol="0">
            <a:spAutoFit/>
          </a:bodyPr>
          <a:lstStyle/>
          <a:p>
            <a:r>
              <a:rPr lang="en-US" dirty="0"/>
              <a:t>The policy document describes why a policy is required in the first place and sets the tone for the other two documents</a:t>
            </a:r>
          </a:p>
          <a:p>
            <a:endParaRPr lang="en-US" dirty="0"/>
          </a:p>
          <a:p>
            <a:r>
              <a:rPr lang="en-US" dirty="0"/>
              <a:t>The standards document answers the question of the what or overriding goal; and</a:t>
            </a:r>
          </a:p>
          <a:p>
            <a:endParaRPr lang="en-US" dirty="0"/>
          </a:p>
          <a:p>
            <a:r>
              <a:rPr lang="en-US" dirty="0"/>
              <a:t>The procedures document provides a step-by-step breakdown of how the policy will be carried out</a:t>
            </a:r>
          </a:p>
          <a:p>
            <a:endParaRPr lang="en-US" dirty="0"/>
          </a:p>
          <a:p>
            <a:endParaRPr lang="en-US" dirty="0"/>
          </a:p>
          <a:p>
            <a:r>
              <a:rPr lang="en-US" sz="2000" dirty="0">
                <a:solidFill>
                  <a:srgbClr val="C00000"/>
                </a:solidFill>
              </a:rPr>
              <a:t>                           ***http://hosteddocs.ittoolbox.com/MU041604.pdf***</a:t>
            </a:r>
          </a:p>
        </p:txBody>
      </p:sp>
    </p:spTree>
    <p:extLst>
      <p:ext uri="{BB962C8B-B14F-4D97-AF65-F5344CB8AC3E}">
        <p14:creationId xmlns:p14="http://schemas.microsoft.com/office/powerpoint/2010/main" val="1968635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74785"/>
            <a:ext cx="9144000" cy="720969"/>
          </a:xfrm>
        </p:spPr>
        <p:txBody>
          <a:bodyPr>
            <a:normAutofit/>
          </a:bodyPr>
          <a:lstStyle/>
          <a:p>
            <a:r>
              <a:rPr lang="en-US" sz="4400" dirty="0"/>
              <a:t>PRESENTATION OF ICON</a:t>
            </a:r>
          </a:p>
        </p:txBody>
      </p:sp>
      <p:sp>
        <p:nvSpPr>
          <p:cNvPr id="3" name="Subtitle 2"/>
          <p:cNvSpPr>
            <a:spLocks noGrp="1"/>
          </p:cNvSpPr>
          <p:nvPr>
            <p:ph type="subTitle" idx="1"/>
          </p:nvPr>
        </p:nvSpPr>
        <p:spPr>
          <a:xfrm>
            <a:off x="1524000" y="1468315"/>
            <a:ext cx="9144000" cy="5064370"/>
          </a:xfrm>
        </p:spPr>
        <p:txBody>
          <a:bodyPr>
            <a:normAutofit lnSpcReduction="10000"/>
          </a:bodyPr>
          <a:lstStyle/>
          <a:p>
            <a:pPr algn="just"/>
            <a:r>
              <a:rPr lang="en-US" dirty="0"/>
              <a:t>Once the FSC Committee has deemed the Members qualifications and deliverables to be accepted, an icon will be placed next to the members e-listing at </a:t>
            </a:r>
            <a:r>
              <a:rPr lang="en-US" dirty="0">
                <a:hlinkClick r:id="rId2"/>
              </a:rPr>
              <a:t>www.napps.org</a:t>
            </a:r>
            <a:r>
              <a:rPr lang="en-US" dirty="0"/>
              <a:t> alerting users that the particular member, </a:t>
            </a:r>
            <a:r>
              <a:rPr lang="en-US" b="1" u="sng" dirty="0"/>
              <a:t>and the Agency that it represents</a:t>
            </a:r>
            <a:r>
              <a:rPr lang="en-US" dirty="0"/>
              <a:t>, have achieved accreditation status and are known to have qualifying standards and workflows in place. Thus, allowing users (Lenders, Collection Law Firms, Collection Agencies, Process Service Agencies, etc.) to forego the onboarding step of vetting for CFPB requirements.</a:t>
            </a:r>
          </a:p>
          <a:p>
            <a:pPr algn="just"/>
            <a:endParaRPr lang="en-US" dirty="0"/>
          </a:p>
          <a:p>
            <a:pPr algn="just"/>
            <a:r>
              <a:rPr lang="en-US" dirty="0"/>
              <a:t>The ultimate goal for this program is to provide a vehicle for those members of NAPPS that wish to work in the FS space, the ability to do so, despite the need for a compliance program. Consider it the ‘</a:t>
            </a:r>
            <a:r>
              <a:rPr lang="en-US" dirty="0" err="1"/>
              <a:t>Robinhood</a:t>
            </a:r>
            <a:r>
              <a:rPr lang="en-US" dirty="0"/>
              <a:t> Effect’ by shifting work from non-member Agencies to NAPPS Member Agencies wishing to increase market potential through this niche.</a:t>
            </a:r>
          </a:p>
        </p:txBody>
      </p:sp>
    </p:spTree>
    <p:extLst>
      <p:ext uri="{BB962C8B-B14F-4D97-AF65-F5344CB8AC3E}">
        <p14:creationId xmlns:p14="http://schemas.microsoft.com/office/powerpoint/2010/main" val="14169417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6077" y="295886"/>
            <a:ext cx="9144000" cy="759191"/>
          </a:xfrm>
        </p:spPr>
        <p:txBody>
          <a:bodyPr>
            <a:normAutofit/>
          </a:bodyPr>
          <a:lstStyle/>
          <a:p>
            <a:r>
              <a:rPr lang="en-US" sz="4400" dirty="0"/>
              <a:t>KEEPING YOUR ACCREDITATION STATUS</a:t>
            </a:r>
          </a:p>
        </p:txBody>
      </p:sp>
      <p:sp>
        <p:nvSpPr>
          <p:cNvPr id="3" name="Subtitle 2"/>
          <p:cNvSpPr>
            <a:spLocks noGrp="1"/>
          </p:cNvSpPr>
          <p:nvPr>
            <p:ph type="subTitle" idx="1"/>
          </p:nvPr>
        </p:nvSpPr>
        <p:spPr>
          <a:xfrm>
            <a:off x="1524000" y="1784837"/>
            <a:ext cx="9144000" cy="4747847"/>
          </a:xfrm>
        </p:spPr>
        <p:txBody>
          <a:bodyPr/>
          <a:lstStyle/>
          <a:p>
            <a:pPr algn="just"/>
            <a:r>
              <a:rPr lang="en-US" dirty="0"/>
              <a:t>The NAPPS FSC Committee will conduct annual audits of those individuals currently possessing the FSC Accreditation, to ensure continued compliance with its outline, all procedural requirements, consumer protection laws, and with regard to data and physical security. Site visits will be performed with notice of no less than five (5) business days. In the event the result of any audit or review process identifies deficiencies, the Member will fully cooperate with the Committee to develop and implement an appropriate written action and follow-up plan or risk losing said Accreditation and corresponding badge attached to their e-Directory listing.</a:t>
            </a:r>
          </a:p>
          <a:p>
            <a:endParaRPr lang="en-US" dirty="0"/>
          </a:p>
        </p:txBody>
      </p:sp>
    </p:spTree>
    <p:extLst>
      <p:ext uri="{BB962C8B-B14F-4D97-AF65-F5344CB8AC3E}">
        <p14:creationId xmlns:p14="http://schemas.microsoft.com/office/powerpoint/2010/main" val="3334081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92115" y="392602"/>
            <a:ext cx="9144000" cy="1277936"/>
          </a:xfrm>
        </p:spPr>
        <p:txBody>
          <a:bodyPr>
            <a:normAutofit/>
          </a:bodyPr>
          <a:lstStyle/>
          <a:p>
            <a:r>
              <a:rPr lang="en-US" sz="4000" dirty="0"/>
              <a:t>The NAPPS FSC Accreditation Program</a:t>
            </a:r>
            <a:br>
              <a:rPr lang="en-US" sz="4000" dirty="0"/>
            </a:br>
            <a:r>
              <a:rPr lang="en-US" sz="4000" dirty="0"/>
              <a:t>Course Overview</a:t>
            </a:r>
          </a:p>
        </p:txBody>
      </p:sp>
      <p:sp>
        <p:nvSpPr>
          <p:cNvPr id="3" name="Subtitle 2"/>
          <p:cNvSpPr>
            <a:spLocks noGrp="1"/>
          </p:cNvSpPr>
          <p:nvPr>
            <p:ph type="subTitle" idx="1"/>
          </p:nvPr>
        </p:nvSpPr>
        <p:spPr>
          <a:xfrm>
            <a:off x="1515208" y="2356337"/>
            <a:ext cx="9144000" cy="4237894"/>
          </a:xfrm>
        </p:spPr>
        <p:txBody>
          <a:bodyPr>
            <a:normAutofit/>
          </a:bodyPr>
          <a:lstStyle/>
          <a:p>
            <a:pPr marL="342900" indent="-342900" algn="l">
              <a:buFont typeface="Wingdings" panose="05000000000000000000" pitchFamily="2" charset="2"/>
              <a:buChar char="§"/>
            </a:pPr>
            <a:r>
              <a:rPr lang="en-US" dirty="0"/>
              <a:t>Why did NAPPS create the FSC Program </a:t>
            </a:r>
          </a:p>
          <a:p>
            <a:pPr marL="342900" indent="-342900" algn="l">
              <a:buFont typeface="Wingdings" panose="05000000000000000000" pitchFamily="2" charset="2"/>
              <a:buChar char="§"/>
            </a:pPr>
            <a:r>
              <a:rPr lang="en-US" dirty="0"/>
              <a:t>Who should apply</a:t>
            </a:r>
          </a:p>
          <a:p>
            <a:pPr marL="342900" indent="-342900" algn="l">
              <a:buFont typeface="Wingdings" panose="05000000000000000000" pitchFamily="2" charset="2"/>
              <a:buChar char="§"/>
            </a:pPr>
            <a:r>
              <a:rPr lang="en-US" dirty="0"/>
              <a:t>Benefits of Accreditation</a:t>
            </a:r>
          </a:p>
          <a:p>
            <a:pPr marL="342900" indent="-342900" algn="l">
              <a:buFont typeface="Wingdings" panose="05000000000000000000" pitchFamily="2" charset="2"/>
              <a:buChar char="§"/>
            </a:pPr>
            <a:r>
              <a:rPr lang="en-US" dirty="0"/>
              <a:t>Program Qualifications</a:t>
            </a:r>
          </a:p>
          <a:p>
            <a:pPr marL="342900" indent="-342900" algn="l">
              <a:buFont typeface="Wingdings" panose="05000000000000000000" pitchFamily="2" charset="2"/>
              <a:buChar char="§"/>
            </a:pPr>
            <a:r>
              <a:rPr lang="en-US" dirty="0"/>
              <a:t>Program Deliverables</a:t>
            </a:r>
          </a:p>
          <a:p>
            <a:pPr marL="342900" indent="-342900" algn="l">
              <a:buFont typeface="Wingdings" panose="05000000000000000000" pitchFamily="2" charset="2"/>
              <a:buChar char="§"/>
            </a:pPr>
            <a:r>
              <a:rPr lang="en-US" dirty="0"/>
              <a:t>How to Create a Working Policy</a:t>
            </a:r>
          </a:p>
          <a:p>
            <a:pPr marL="342900" indent="-342900" algn="l">
              <a:buFont typeface="Wingdings" panose="05000000000000000000" pitchFamily="2" charset="2"/>
              <a:buChar char="§"/>
            </a:pPr>
            <a:r>
              <a:rPr lang="en-US" dirty="0"/>
              <a:t>Presentation of Icon</a:t>
            </a:r>
          </a:p>
          <a:p>
            <a:pPr marL="342900" indent="-342900" algn="l">
              <a:buFont typeface="Wingdings" panose="05000000000000000000" pitchFamily="2" charset="2"/>
              <a:buChar char="§"/>
            </a:pPr>
            <a:r>
              <a:rPr lang="en-US" dirty="0"/>
              <a:t>Keeping your Accreditation Status</a:t>
            </a:r>
          </a:p>
          <a:p>
            <a:pPr marL="342900" indent="-342900" algn="l">
              <a:buFont typeface="Wingdings" panose="05000000000000000000" pitchFamily="2" charset="2"/>
              <a:buChar char="§"/>
            </a:pPr>
            <a:r>
              <a:rPr lang="en-US" dirty="0"/>
              <a:t>Summary with Q &amp; A Session</a:t>
            </a:r>
          </a:p>
          <a:p>
            <a:pPr algn="l"/>
            <a:endParaRPr lang="en-US" dirty="0"/>
          </a:p>
        </p:txBody>
      </p:sp>
    </p:spTree>
    <p:extLst>
      <p:ext uri="{BB962C8B-B14F-4D97-AF65-F5344CB8AC3E}">
        <p14:creationId xmlns:p14="http://schemas.microsoft.com/office/powerpoint/2010/main" val="444975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6946" y="533278"/>
            <a:ext cx="9144000" cy="671268"/>
          </a:xfrm>
        </p:spPr>
        <p:txBody>
          <a:bodyPr>
            <a:normAutofit fontScale="90000"/>
          </a:bodyPr>
          <a:lstStyle/>
          <a:p>
            <a:r>
              <a:rPr lang="en-US" sz="4400" dirty="0"/>
              <a:t>IN SUMMARY</a:t>
            </a:r>
          </a:p>
        </p:txBody>
      </p:sp>
      <p:sp>
        <p:nvSpPr>
          <p:cNvPr id="3" name="Subtitle 2"/>
          <p:cNvSpPr>
            <a:spLocks noGrp="1"/>
          </p:cNvSpPr>
          <p:nvPr>
            <p:ph type="subTitle" idx="1"/>
          </p:nvPr>
        </p:nvSpPr>
        <p:spPr>
          <a:xfrm>
            <a:off x="1524000" y="1371599"/>
            <a:ext cx="9144000" cy="5064369"/>
          </a:xfrm>
        </p:spPr>
        <p:txBody>
          <a:bodyPr/>
          <a:lstStyle/>
          <a:p>
            <a:pPr algn="just"/>
            <a:r>
              <a:rPr lang="en-US" dirty="0"/>
              <a:t>Whether you have been touched by the CFPB or not, the current reality is that many of us have. This program provides a vehicle for those interested in working with Financial Service clients, the baseline ability to do so. Individual client/vendor requirements will undoubtedly vary, but in qualifying for the NAPPS FSC Accreditation, you can be confident that your foundation for your compliance program has been constructed.</a:t>
            </a:r>
          </a:p>
          <a:p>
            <a:pPr algn="just"/>
            <a:endParaRPr lang="en-US" dirty="0"/>
          </a:p>
          <a:p>
            <a:pPr algn="just"/>
            <a:r>
              <a:rPr lang="en-US" dirty="0"/>
              <a:t>Secondary, the program opens a welcomed path to relationships with multiple associations with members that would be considered users. Ongoing relations and the branding of NAPPS with these groups is an essential element when looking at the FSC Program as a whole.</a:t>
            </a:r>
          </a:p>
        </p:txBody>
      </p:sp>
    </p:spTree>
    <p:extLst>
      <p:ext uri="{BB962C8B-B14F-4D97-AF65-F5344CB8AC3E}">
        <p14:creationId xmlns:p14="http://schemas.microsoft.com/office/powerpoint/2010/main" val="34831756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6077" y="550863"/>
            <a:ext cx="9144000" cy="2387600"/>
          </a:xfrm>
        </p:spPr>
        <p:txBody>
          <a:bodyPr>
            <a:normAutofit fontScale="90000"/>
          </a:bodyPr>
          <a:lstStyle/>
          <a:p>
            <a:r>
              <a:rPr lang="en-US" dirty="0">
                <a:solidFill>
                  <a:srgbClr val="C00000"/>
                </a:solidFill>
              </a:rPr>
              <a:t>IF YOU ARE NOT ASLEEP AND CAN READ THIS – HOOT, HOLLER AND SCREAM!!</a:t>
            </a:r>
          </a:p>
        </p:txBody>
      </p:sp>
      <p:sp>
        <p:nvSpPr>
          <p:cNvPr id="3" name="Subtitle 2"/>
          <p:cNvSpPr>
            <a:spLocks noGrp="1"/>
          </p:cNvSpPr>
          <p:nvPr>
            <p:ph type="subTitle" idx="1"/>
          </p:nvPr>
        </p:nvSpPr>
        <p:spPr>
          <a:xfrm>
            <a:off x="1524000" y="3602038"/>
            <a:ext cx="9144000" cy="2913062"/>
          </a:xfrm>
        </p:spPr>
        <p:txBody>
          <a:bodyPr>
            <a:normAutofit lnSpcReduction="10000"/>
          </a:bodyPr>
          <a:lstStyle/>
          <a:p>
            <a:r>
              <a:rPr lang="en-US" sz="6600" b="1" u="sng" dirty="0"/>
              <a:t>CAUSE WE BE DONE</a:t>
            </a:r>
          </a:p>
          <a:p>
            <a:endParaRPr lang="en-US" sz="6600" dirty="0"/>
          </a:p>
          <a:p>
            <a:r>
              <a:rPr lang="en-US" sz="6600" dirty="0"/>
              <a:t>Q &amp; A SESSION</a:t>
            </a:r>
          </a:p>
        </p:txBody>
      </p:sp>
    </p:spTree>
    <p:extLst>
      <p:ext uri="{BB962C8B-B14F-4D97-AF65-F5344CB8AC3E}">
        <p14:creationId xmlns:p14="http://schemas.microsoft.com/office/powerpoint/2010/main" val="1652684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474786"/>
            <a:ext cx="10515600" cy="1749668"/>
          </a:xfrm>
        </p:spPr>
        <p:txBody>
          <a:bodyPr/>
          <a:lstStyle/>
          <a:p>
            <a:pPr algn="ctr"/>
            <a:r>
              <a:rPr lang="en-US" dirty="0"/>
              <a:t>WHY DID          CREATE THE FSC ACCREDITATION PROGRAM</a:t>
            </a:r>
          </a:p>
        </p:txBody>
      </p:sp>
      <p:sp>
        <p:nvSpPr>
          <p:cNvPr id="3" name="Text Placeholder 2"/>
          <p:cNvSpPr>
            <a:spLocks noGrp="1"/>
          </p:cNvSpPr>
          <p:nvPr>
            <p:ph type="body" idx="1"/>
          </p:nvPr>
        </p:nvSpPr>
        <p:spPr>
          <a:xfrm>
            <a:off x="831850" y="2514601"/>
            <a:ext cx="10515600" cy="3575050"/>
          </a:xfrm>
        </p:spPr>
        <p:txBody>
          <a:bodyPr>
            <a:normAutofit lnSpcReduction="10000"/>
          </a:bodyPr>
          <a:lstStyle/>
          <a:p>
            <a:pPr algn="just"/>
            <a:r>
              <a:rPr lang="en-US" dirty="0">
                <a:solidFill>
                  <a:srgbClr val="C00000"/>
                </a:solidFill>
              </a:rPr>
              <a:t>In response to current and ongoing Consumer Financial Protection Bureau (CFPB) policies and procedures being mandated and enforced upon Financial Institutions across the U.S.; the National Association of Professional Process Servers (NAPPS) have created  the NAPPS FSC Accreditation Program with the intent to pre-qualify Individuals who work directly or indirectly with the Financial Service Sector. This Voluntary accreditation program is available to NAPPS Members in good standing; whereupon successful validation of a completed Questionnaire, an icon will appear alongside of their e-listing, indicating they have met the qualifications known to exist through the CFPB, and guarantee corresponding policies and procedures are in place. Potential clients will be directed to the NAPPS website as tool in finding a vendor system, currently practicing a workflow required by the CFPB.</a:t>
            </a:r>
          </a:p>
          <a:p>
            <a:endParaRPr lang="en-US" dirty="0"/>
          </a:p>
        </p:txBody>
      </p:sp>
      <p:pic>
        <p:nvPicPr>
          <p:cNvPr id="4" name="Picture 3"/>
          <p:cNvPicPr>
            <a:picLocks noChangeAspect="1"/>
          </p:cNvPicPr>
          <p:nvPr/>
        </p:nvPicPr>
        <p:blipFill>
          <a:blip r:embed="rId2"/>
          <a:stretch>
            <a:fillRect/>
          </a:stretch>
        </p:blipFill>
        <p:spPr>
          <a:xfrm>
            <a:off x="4155288" y="526589"/>
            <a:ext cx="1700931" cy="823031"/>
          </a:xfrm>
          <a:prstGeom prst="rect">
            <a:avLst/>
          </a:prstGeom>
        </p:spPr>
      </p:pic>
    </p:spTree>
    <p:extLst>
      <p:ext uri="{BB962C8B-B14F-4D97-AF65-F5344CB8AC3E}">
        <p14:creationId xmlns:p14="http://schemas.microsoft.com/office/powerpoint/2010/main" val="1488608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3323" y="454148"/>
            <a:ext cx="9144000" cy="935037"/>
          </a:xfrm>
        </p:spPr>
        <p:txBody>
          <a:bodyPr/>
          <a:lstStyle/>
          <a:p>
            <a:r>
              <a:rPr lang="en-US" dirty="0"/>
              <a:t>WHO SHOULD APPLY</a:t>
            </a:r>
          </a:p>
        </p:txBody>
      </p:sp>
      <p:sp>
        <p:nvSpPr>
          <p:cNvPr id="3" name="Subtitle 2"/>
          <p:cNvSpPr>
            <a:spLocks noGrp="1"/>
          </p:cNvSpPr>
          <p:nvPr>
            <p:ph type="subTitle" idx="1"/>
          </p:nvPr>
        </p:nvSpPr>
        <p:spPr>
          <a:xfrm>
            <a:off x="1524000" y="1828799"/>
            <a:ext cx="9144000" cy="4879731"/>
          </a:xfrm>
        </p:spPr>
        <p:txBody>
          <a:bodyPr>
            <a:normAutofit lnSpcReduction="10000"/>
          </a:bodyPr>
          <a:lstStyle/>
          <a:p>
            <a:pPr marL="342900" indent="-342900" algn="l">
              <a:buFont typeface="Wingdings" panose="05000000000000000000" pitchFamily="2" charset="2"/>
              <a:buChar char="§"/>
            </a:pPr>
            <a:r>
              <a:rPr lang="en-US" dirty="0"/>
              <a:t>Members currently handling files in the Financial Services space</a:t>
            </a:r>
          </a:p>
          <a:p>
            <a:pPr marL="342900" indent="-342900" algn="l">
              <a:buFont typeface="Wingdings" panose="05000000000000000000" pitchFamily="2" charset="2"/>
              <a:buChar char="§"/>
            </a:pPr>
            <a:endParaRPr lang="en-US" dirty="0"/>
          </a:p>
          <a:p>
            <a:pPr marL="342900" indent="-342900" algn="l">
              <a:buFont typeface="Wingdings" panose="05000000000000000000" pitchFamily="2" charset="2"/>
              <a:buChar char="§"/>
            </a:pPr>
            <a:r>
              <a:rPr lang="en-US" dirty="0"/>
              <a:t>Members looking to diversify their client base</a:t>
            </a:r>
          </a:p>
          <a:p>
            <a:pPr marL="342900" indent="-342900" algn="l">
              <a:buFont typeface="Wingdings" panose="05000000000000000000" pitchFamily="2" charset="2"/>
              <a:buChar char="§"/>
            </a:pPr>
            <a:endParaRPr lang="en-US" dirty="0"/>
          </a:p>
          <a:p>
            <a:pPr marL="342900" indent="-342900" algn="l">
              <a:buFont typeface="Wingdings" panose="05000000000000000000" pitchFamily="2" charset="2"/>
              <a:buChar char="§"/>
            </a:pPr>
            <a:r>
              <a:rPr lang="en-US" dirty="0"/>
              <a:t>Members wishing to increase workflow consistency</a:t>
            </a:r>
          </a:p>
          <a:p>
            <a:pPr marL="342900" indent="-342900" algn="l">
              <a:buFont typeface="Wingdings" panose="05000000000000000000" pitchFamily="2" charset="2"/>
              <a:buChar char="§"/>
            </a:pPr>
            <a:endParaRPr lang="en-US" dirty="0"/>
          </a:p>
          <a:p>
            <a:pPr marL="342900" indent="-342900" algn="l">
              <a:buFont typeface="Wingdings" panose="05000000000000000000" pitchFamily="2" charset="2"/>
              <a:buChar char="§"/>
            </a:pPr>
            <a:r>
              <a:rPr lang="en-US" dirty="0"/>
              <a:t>Members desiring to supplement their marketing approach</a:t>
            </a:r>
          </a:p>
          <a:p>
            <a:pPr marL="342900" indent="-342900" algn="l">
              <a:buFont typeface="Wingdings" panose="05000000000000000000" pitchFamily="2" charset="2"/>
              <a:buChar char="§"/>
            </a:pPr>
            <a:endParaRPr lang="en-US" dirty="0"/>
          </a:p>
          <a:p>
            <a:pPr marL="342900" indent="-342900" algn="l">
              <a:buFont typeface="Wingdings" panose="05000000000000000000" pitchFamily="2" charset="2"/>
              <a:buChar char="§"/>
            </a:pPr>
            <a:r>
              <a:rPr lang="en-US" dirty="0"/>
              <a:t>Members required to have a working compliance program in place</a:t>
            </a:r>
          </a:p>
          <a:p>
            <a:pPr marL="342900" indent="-342900" algn="l">
              <a:buFont typeface="Wingdings" panose="05000000000000000000" pitchFamily="2" charset="2"/>
              <a:buChar char="§"/>
            </a:pPr>
            <a:endParaRPr lang="en-US" dirty="0"/>
          </a:p>
          <a:p>
            <a:pPr marL="342900" indent="-342900" algn="l">
              <a:buFont typeface="Wingdings" panose="05000000000000000000" pitchFamily="2" charset="2"/>
              <a:buChar char="§"/>
            </a:pPr>
            <a:r>
              <a:rPr lang="en-US" dirty="0"/>
              <a:t>Others?</a:t>
            </a:r>
          </a:p>
          <a:p>
            <a:pPr algn="l"/>
            <a:endParaRPr lang="en-US" dirty="0"/>
          </a:p>
        </p:txBody>
      </p:sp>
    </p:spTree>
    <p:extLst>
      <p:ext uri="{BB962C8B-B14F-4D97-AF65-F5344CB8AC3E}">
        <p14:creationId xmlns:p14="http://schemas.microsoft.com/office/powerpoint/2010/main" val="1143535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3769"/>
            <a:ext cx="9290538" cy="958362"/>
          </a:xfrm>
        </p:spPr>
        <p:txBody>
          <a:bodyPr/>
          <a:lstStyle/>
          <a:p>
            <a:r>
              <a:rPr lang="en-US" dirty="0"/>
              <a:t>BENEFITS OF ACCREDITATION</a:t>
            </a:r>
          </a:p>
        </p:txBody>
      </p:sp>
      <p:sp>
        <p:nvSpPr>
          <p:cNvPr id="3" name="Subtitle 2"/>
          <p:cNvSpPr>
            <a:spLocks noGrp="1"/>
          </p:cNvSpPr>
          <p:nvPr>
            <p:ph type="subTitle" idx="1"/>
          </p:nvPr>
        </p:nvSpPr>
        <p:spPr>
          <a:xfrm>
            <a:off x="3810000" y="1485900"/>
            <a:ext cx="5070231" cy="5073162"/>
          </a:xfrm>
        </p:spPr>
        <p:txBody>
          <a:bodyPr>
            <a:normAutofit fontScale="85000" lnSpcReduction="20000"/>
          </a:bodyPr>
          <a:lstStyle/>
          <a:p>
            <a:pPr marL="342900" indent="-342900" algn="l">
              <a:buFont typeface="Wingdings" panose="05000000000000000000" pitchFamily="2" charset="2"/>
              <a:buChar char="§"/>
            </a:pPr>
            <a:r>
              <a:rPr lang="en-US" dirty="0"/>
              <a:t>Proof of Financial Services Compliancy</a:t>
            </a:r>
          </a:p>
          <a:p>
            <a:pPr marL="342900" indent="-342900" algn="l">
              <a:buFont typeface="Wingdings" panose="05000000000000000000" pitchFamily="2" charset="2"/>
              <a:buChar char="§"/>
            </a:pPr>
            <a:endParaRPr lang="en-US" dirty="0"/>
          </a:p>
          <a:p>
            <a:pPr marL="342900" indent="-342900" algn="l">
              <a:buFont typeface="Wingdings" panose="05000000000000000000" pitchFamily="2" charset="2"/>
              <a:buChar char="§"/>
            </a:pPr>
            <a:r>
              <a:rPr lang="en-US" dirty="0"/>
              <a:t>Keeping Current Clients and Business</a:t>
            </a:r>
          </a:p>
          <a:p>
            <a:pPr marL="342900" indent="-342900" algn="l">
              <a:buFont typeface="Wingdings" panose="05000000000000000000" pitchFamily="2" charset="2"/>
              <a:buChar char="§"/>
            </a:pPr>
            <a:endParaRPr lang="en-US" dirty="0"/>
          </a:p>
          <a:p>
            <a:pPr marL="342900" indent="-342900" algn="l">
              <a:buFont typeface="Wingdings" panose="05000000000000000000" pitchFamily="2" charset="2"/>
              <a:buChar char="§"/>
            </a:pPr>
            <a:r>
              <a:rPr lang="en-US" dirty="0"/>
              <a:t>Attracting New Clients</a:t>
            </a:r>
          </a:p>
          <a:p>
            <a:pPr marL="342900" indent="-342900" algn="l">
              <a:buFont typeface="Wingdings" panose="05000000000000000000" pitchFamily="2" charset="2"/>
              <a:buChar char="§"/>
            </a:pPr>
            <a:endParaRPr lang="en-US" dirty="0"/>
          </a:p>
          <a:p>
            <a:pPr marL="342900" indent="-342900" algn="l">
              <a:buFont typeface="Wingdings" panose="05000000000000000000" pitchFamily="2" charset="2"/>
              <a:buChar char="§"/>
            </a:pPr>
            <a:r>
              <a:rPr lang="en-US" dirty="0"/>
              <a:t>Market Diversity</a:t>
            </a:r>
          </a:p>
          <a:p>
            <a:pPr marL="342900" indent="-342900" algn="l">
              <a:buFont typeface="Wingdings" panose="05000000000000000000" pitchFamily="2" charset="2"/>
              <a:buChar char="§"/>
            </a:pPr>
            <a:endParaRPr lang="en-US" dirty="0"/>
          </a:p>
          <a:p>
            <a:pPr marL="342900" indent="-342900" algn="l">
              <a:buFont typeface="Wingdings" panose="05000000000000000000" pitchFamily="2" charset="2"/>
              <a:buChar char="§"/>
            </a:pPr>
            <a:r>
              <a:rPr lang="en-US" dirty="0"/>
              <a:t>Increased Market Appeal</a:t>
            </a:r>
          </a:p>
          <a:p>
            <a:pPr marL="342900" indent="-342900" algn="l">
              <a:buFont typeface="Wingdings" panose="05000000000000000000" pitchFamily="2" charset="2"/>
              <a:buChar char="§"/>
            </a:pPr>
            <a:endParaRPr lang="en-US" dirty="0"/>
          </a:p>
          <a:p>
            <a:pPr marL="342900" indent="-342900" algn="l">
              <a:buFont typeface="Wingdings" panose="05000000000000000000" pitchFamily="2" charset="2"/>
              <a:buChar char="§"/>
            </a:pPr>
            <a:r>
              <a:rPr lang="en-US" dirty="0"/>
              <a:t>Written Workflow and Policy</a:t>
            </a:r>
          </a:p>
          <a:p>
            <a:pPr marL="342900" indent="-342900" algn="l">
              <a:buFont typeface="Wingdings" panose="05000000000000000000" pitchFamily="2" charset="2"/>
              <a:buChar char="§"/>
            </a:pPr>
            <a:endParaRPr lang="en-US" dirty="0"/>
          </a:p>
          <a:p>
            <a:pPr marL="342900" indent="-342900" algn="l">
              <a:buFont typeface="Wingdings" panose="05000000000000000000" pitchFamily="2" charset="2"/>
              <a:buChar char="§"/>
            </a:pPr>
            <a:r>
              <a:rPr lang="en-US" dirty="0"/>
              <a:t>Improved Overall Business Health</a:t>
            </a:r>
          </a:p>
          <a:p>
            <a:pPr marL="342900" indent="-342900" algn="l">
              <a:buFont typeface="Wingdings" panose="05000000000000000000" pitchFamily="2" charset="2"/>
              <a:buChar char="§"/>
            </a:pPr>
            <a:endParaRPr lang="en-US" dirty="0"/>
          </a:p>
          <a:p>
            <a:pPr marL="342900" indent="-342900" algn="l">
              <a:buFont typeface="Wingdings" panose="05000000000000000000" pitchFamily="2" charset="2"/>
              <a:buChar char="§"/>
            </a:pPr>
            <a:r>
              <a:rPr lang="en-US" dirty="0"/>
              <a:t>Other Benefits?</a:t>
            </a:r>
          </a:p>
          <a:p>
            <a:pPr algn="l"/>
            <a:endParaRPr lang="en-US" dirty="0"/>
          </a:p>
        </p:txBody>
      </p:sp>
    </p:spTree>
    <p:extLst>
      <p:ext uri="{BB962C8B-B14F-4D97-AF65-F5344CB8AC3E}">
        <p14:creationId xmlns:p14="http://schemas.microsoft.com/office/powerpoint/2010/main" val="3892598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48626"/>
            <a:ext cx="6738450" cy="1409374"/>
          </a:xfrm>
          <a:custGeom>
            <a:avLst/>
            <a:gdLst>
              <a:gd name="connsiteX0" fmla="*/ 0 w 6738450"/>
              <a:gd name="connsiteY0" fmla="*/ 0 h 1409374"/>
              <a:gd name="connsiteX1" fmla="*/ 6738450 w 6738450"/>
              <a:gd name="connsiteY1" fmla="*/ 0 h 1409374"/>
              <a:gd name="connsiteX2" fmla="*/ 6085725 w 6738450"/>
              <a:gd name="connsiteY2" fmla="*/ 1409374 h 1409374"/>
              <a:gd name="connsiteX3" fmla="*/ 1524000 w 6738450"/>
              <a:gd name="connsiteY3" fmla="*/ 1409374 h 1409374"/>
              <a:gd name="connsiteX4" fmla="*/ 1200418 w 6738450"/>
              <a:gd name="connsiteY4" fmla="*/ 1409374 h 1409374"/>
              <a:gd name="connsiteX5" fmla="*/ 0 w 6738450"/>
              <a:gd name="connsiteY5" fmla="*/ 1409374 h 1409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38450" h="1409374">
                <a:moveTo>
                  <a:pt x="0" y="0"/>
                </a:moveTo>
                <a:lnTo>
                  <a:pt x="6738450" y="0"/>
                </a:lnTo>
                <a:lnTo>
                  <a:pt x="6085725" y="1409374"/>
                </a:lnTo>
                <a:lnTo>
                  <a:pt x="1524000" y="1409374"/>
                </a:lnTo>
                <a:lnTo>
                  <a:pt x="1200418" y="1409374"/>
                </a:lnTo>
                <a:lnTo>
                  <a:pt x="0" y="1409374"/>
                </a:ln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5448626"/>
            <a:ext cx="5925190" cy="1409374"/>
          </a:xfrm>
          <a:custGeom>
            <a:avLst/>
            <a:gdLst>
              <a:gd name="connsiteX0" fmla="*/ 652725 w 5925190"/>
              <a:gd name="connsiteY0" fmla="*/ 0 h 1409374"/>
              <a:gd name="connsiteX1" fmla="*/ 5925190 w 5925190"/>
              <a:gd name="connsiteY1" fmla="*/ 0 h 1409374"/>
              <a:gd name="connsiteX2" fmla="*/ 5925190 w 5925190"/>
              <a:gd name="connsiteY2" fmla="*/ 1409374 h 1409374"/>
              <a:gd name="connsiteX3" fmla="*/ 0 w 5925190"/>
              <a:gd name="connsiteY3" fmla="*/ 1409374 h 1409374"/>
            </a:gdLst>
            <a:ahLst/>
            <a:cxnLst>
              <a:cxn ang="0">
                <a:pos x="connsiteX0" y="connsiteY0"/>
              </a:cxn>
              <a:cxn ang="0">
                <a:pos x="connsiteX1" y="connsiteY1"/>
              </a:cxn>
              <a:cxn ang="0">
                <a:pos x="connsiteX2" y="connsiteY2"/>
              </a:cxn>
              <a:cxn ang="0">
                <a:pos x="connsiteX3" y="connsiteY3"/>
              </a:cxn>
            </a:cxnLst>
            <a:rect l="l" t="t" r="r" b="b"/>
            <a:pathLst>
              <a:path w="5925190" h="1409374">
                <a:moveTo>
                  <a:pt x="652725" y="0"/>
                </a:moveTo>
                <a:lnTo>
                  <a:pt x="5925190" y="0"/>
                </a:lnTo>
                <a:lnTo>
                  <a:pt x="5925190" y="1409374"/>
                </a:lnTo>
                <a:lnTo>
                  <a:pt x="0" y="1409374"/>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920618" cy="2896258"/>
          </a:xfrm>
          <a:custGeom>
            <a:avLst/>
            <a:gdLst>
              <a:gd name="connsiteX0" fmla="*/ 0 w 5920618"/>
              <a:gd name="connsiteY0" fmla="*/ 0 h 2896258"/>
              <a:gd name="connsiteX1" fmla="*/ 3191370 w 5920618"/>
              <a:gd name="connsiteY1" fmla="*/ 0 h 2896258"/>
              <a:gd name="connsiteX2" fmla="*/ 3346315 w 5920618"/>
              <a:gd name="connsiteY2" fmla="*/ 0 h 2896258"/>
              <a:gd name="connsiteX3" fmla="*/ 5920618 w 5920618"/>
              <a:gd name="connsiteY3" fmla="*/ 0 h 2896258"/>
              <a:gd name="connsiteX4" fmla="*/ 4583705 w 5920618"/>
              <a:gd name="connsiteY4" fmla="*/ 2896258 h 2896258"/>
              <a:gd name="connsiteX5" fmla="*/ 3346315 w 5920618"/>
              <a:gd name="connsiteY5" fmla="*/ 2896258 h 2896258"/>
              <a:gd name="connsiteX6" fmla="*/ 1854457 w 5920618"/>
              <a:gd name="connsiteY6" fmla="*/ 2896258 h 2896258"/>
              <a:gd name="connsiteX7" fmla="*/ 0 w 5920618"/>
              <a:gd name="connsiteY7" fmla="*/ 2896258 h 2896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20618" h="2896258">
                <a:moveTo>
                  <a:pt x="0" y="0"/>
                </a:moveTo>
                <a:lnTo>
                  <a:pt x="3191370" y="0"/>
                </a:lnTo>
                <a:lnTo>
                  <a:pt x="3346315" y="0"/>
                </a:lnTo>
                <a:lnTo>
                  <a:pt x="5920618" y="0"/>
                </a:lnTo>
                <a:lnTo>
                  <a:pt x="4583705" y="2896258"/>
                </a:lnTo>
                <a:lnTo>
                  <a:pt x="3346315" y="2896258"/>
                </a:lnTo>
                <a:lnTo>
                  <a:pt x="1854457" y="2896258"/>
                </a:lnTo>
                <a:lnTo>
                  <a:pt x="0" y="2896258"/>
                </a:lnTo>
                <a:close/>
              </a:path>
            </a:pathLst>
          </a:custGeom>
          <a:solidFill>
            <a:srgbClr val="7944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stretch>
            <a:fillRect/>
          </a:stretch>
        </p:blipFill>
        <p:spPr>
          <a:xfrm>
            <a:off x="7354111" y="1673157"/>
            <a:ext cx="4197809" cy="1809345"/>
          </a:xfrm>
          <a:prstGeom prst="rect">
            <a:avLst/>
          </a:prstGeom>
        </p:spPr>
      </p:pic>
      <p:sp>
        <p:nvSpPr>
          <p:cNvPr id="2" name="Title 1"/>
          <p:cNvSpPr>
            <a:spLocks noGrp="1"/>
          </p:cNvSpPr>
          <p:nvPr>
            <p:ph type="title"/>
          </p:nvPr>
        </p:nvSpPr>
        <p:spPr>
          <a:xfrm>
            <a:off x="599435" y="3217991"/>
            <a:ext cx="5667375" cy="1908902"/>
          </a:xfrm>
        </p:spPr>
        <p:txBody>
          <a:bodyPr>
            <a:normAutofit/>
          </a:bodyPr>
          <a:lstStyle/>
          <a:p>
            <a:r>
              <a:rPr lang="en-US" sz="5400" dirty="0"/>
              <a:t>PROGRAM QUALIFICATIONS</a:t>
            </a:r>
          </a:p>
        </p:txBody>
      </p:sp>
    </p:spTree>
    <p:extLst>
      <p:ext uri="{BB962C8B-B14F-4D97-AF65-F5344CB8AC3E}">
        <p14:creationId xmlns:p14="http://schemas.microsoft.com/office/powerpoint/2010/main" val="2702055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95887"/>
            <a:ext cx="9144000" cy="776775"/>
          </a:xfrm>
        </p:spPr>
        <p:txBody>
          <a:bodyPr>
            <a:normAutofit/>
          </a:bodyPr>
          <a:lstStyle/>
          <a:p>
            <a:r>
              <a:rPr lang="en-US" sz="4800" dirty="0"/>
              <a:t>GENERAL ORGANIZATION OUTLINE</a:t>
            </a:r>
          </a:p>
        </p:txBody>
      </p:sp>
      <p:pic>
        <p:nvPicPr>
          <p:cNvPr id="4" name="Picture 3"/>
          <p:cNvPicPr>
            <a:picLocks noChangeAspect="1"/>
          </p:cNvPicPr>
          <p:nvPr/>
        </p:nvPicPr>
        <p:blipFill>
          <a:blip r:embed="rId2"/>
          <a:stretch>
            <a:fillRect/>
          </a:stretch>
        </p:blipFill>
        <p:spPr>
          <a:xfrm>
            <a:off x="1524000" y="1211446"/>
            <a:ext cx="9144000" cy="5479500"/>
          </a:xfrm>
          <a:prstGeom prst="rect">
            <a:avLst/>
          </a:prstGeom>
        </p:spPr>
      </p:pic>
    </p:spTree>
    <p:extLst>
      <p:ext uri="{BB962C8B-B14F-4D97-AF65-F5344CB8AC3E}">
        <p14:creationId xmlns:p14="http://schemas.microsoft.com/office/powerpoint/2010/main" val="517302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459" y="155643"/>
            <a:ext cx="11974749" cy="583660"/>
          </a:xfrm>
        </p:spPr>
        <p:txBody>
          <a:bodyPr>
            <a:normAutofit/>
          </a:bodyPr>
          <a:lstStyle/>
          <a:p>
            <a:r>
              <a:rPr lang="en-US" sz="3200" dirty="0"/>
              <a:t>BUSINESS INSURANCE, ORGANIZATIONAL STRUCTURE AND HISTORY</a:t>
            </a:r>
          </a:p>
        </p:txBody>
      </p:sp>
      <p:pic>
        <p:nvPicPr>
          <p:cNvPr id="4" name="Picture 3"/>
          <p:cNvPicPr>
            <a:picLocks noChangeAspect="1"/>
          </p:cNvPicPr>
          <p:nvPr/>
        </p:nvPicPr>
        <p:blipFill>
          <a:blip r:embed="rId2"/>
          <a:stretch>
            <a:fillRect/>
          </a:stretch>
        </p:blipFill>
        <p:spPr>
          <a:xfrm>
            <a:off x="2033079" y="1021404"/>
            <a:ext cx="8394971" cy="5632315"/>
          </a:xfrm>
          <a:prstGeom prst="rect">
            <a:avLst/>
          </a:prstGeom>
        </p:spPr>
      </p:pic>
    </p:spTree>
    <p:extLst>
      <p:ext uri="{BB962C8B-B14F-4D97-AF65-F5344CB8AC3E}">
        <p14:creationId xmlns:p14="http://schemas.microsoft.com/office/powerpoint/2010/main" val="2909013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4281" y="145916"/>
            <a:ext cx="11780196" cy="1245140"/>
          </a:xfrm>
        </p:spPr>
        <p:txBody>
          <a:bodyPr>
            <a:normAutofit/>
          </a:bodyPr>
          <a:lstStyle/>
          <a:p>
            <a:r>
              <a:rPr lang="en-US" sz="4000" dirty="0"/>
              <a:t>PROTECTING PII WITHIN THE ORGANIZATION</a:t>
            </a:r>
            <a:br>
              <a:rPr lang="en-US" sz="4000" dirty="0"/>
            </a:br>
            <a:r>
              <a:rPr lang="en-US" sz="4000" dirty="0"/>
              <a:t>(Personal Identifiable Information)</a:t>
            </a:r>
          </a:p>
        </p:txBody>
      </p:sp>
      <p:pic>
        <p:nvPicPr>
          <p:cNvPr id="4" name="Picture 3"/>
          <p:cNvPicPr>
            <a:picLocks noChangeAspect="1"/>
          </p:cNvPicPr>
          <p:nvPr/>
        </p:nvPicPr>
        <p:blipFill>
          <a:blip r:embed="rId2"/>
          <a:stretch>
            <a:fillRect/>
          </a:stretch>
        </p:blipFill>
        <p:spPr>
          <a:xfrm>
            <a:off x="2120630" y="1732858"/>
            <a:ext cx="8122596" cy="4833312"/>
          </a:xfrm>
          <a:prstGeom prst="rect">
            <a:avLst/>
          </a:prstGeom>
        </p:spPr>
      </p:pic>
    </p:spTree>
    <p:extLst>
      <p:ext uri="{BB962C8B-B14F-4D97-AF65-F5344CB8AC3E}">
        <p14:creationId xmlns:p14="http://schemas.microsoft.com/office/powerpoint/2010/main" val="1214862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1662</TotalTime>
  <Words>901</Words>
  <Application>Microsoft Office PowerPoint</Application>
  <PresentationFormat>Widescreen</PresentationFormat>
  <Paragraphs>95</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Wingdings</vt:lpstr>
      <vt:lpstr>Office Theme</vt:lpstr>
      <vt:lpstr> NAPPS CONFERENCE 2017 Saturday, May 20, 2017 – 9:00 am to 10:00 am </vt:lpstr>
      <vt:lpstr>The NAPPS FSC Accreditation Program Course Overview</vt:lpstr>
      <vt:lpstr>WHY DID          CREATE THE FSC ACCREDITATION PROGRAM</vt:lpstr>
      <vt:lpstr>WHO SHOULD APPLY</vt:lpstr>
      <vt:lpstr>BENEFITS OF ACCREDITATION</vt:lpstr>
      <vt:lpstr>PROGRAM QUALIFICATIONS</vt:lpstr>
      <vt:lpstr>GENERAL ORGANIZATION OUTLINE</vt:lpstr>
      <vt:lpstr>BUSINESS INSURANCE, ORGANIZATIONAL STRUCTURE AND HISTORY</vt:lpstr>
      <vt:lpstr>PROTECTING PII WITHIN THE ORGANIZATION (Personal Identifiable Information)</vt:lpstr>
      <vt:lpstr>BUSINESS CONTINUITY PLAN</vt:lpstr>
      <vt:lpstr>VENDOR MANAGEMENT</vt:lpstr>
      <vt:lpstr>INFORMATION SECURITY</vt:lpstr>
      <vt:lpstr>PowerPoint Presentation</vt:lpstr>
      <vt:lpstr>PROGRAM DELIVERABLES</vt:lpstr>
      <vt:lpstr>REQUIRED DELIVERABLES</vt:lpstr>
      <vt:lpstr>POLICY  CREATION</vt:lpstr>
      <vt:lpstr>HOW TO CREATE A WORKING POLICY</vt:lpstr>
      <vt:lpstr>PRESENTATION OF ICON</vt:lpstr>
      <vt:lpstr>KEEPING YOUR ACCREDITATION STATUS</vt:lpstr>
      <vt:lpstr>IN SUMMARY</vt:lpstr>
      <vt:lpstr>IF YOU ARE NOT ASLEEP AND CAN READ THIS – HOOT, HOLLER AND SCREAM!!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NAPPS CONFERENCE 2017 Saturday, May 20, 2017 – 9:00 am to 10:00 am</dc:title>
  <dc:creator>Eric Vennes</dc:creator>
  <cp:lastModifiedBy>Eric Vennes</cp:lastModifiedBy>
  <cp:revision>23</cp:revision>
  <cp:lastPrinted>2017-05-10T17:33:52Z</cp:lastPrinted>
  <dcterms:created xsi:type="dcterms:W3CDTF">2017-05-09T18:06:54Z</dcterms:created>
  <dcterms:modified xsi:type="dcterms:W3CDTF">2017-05-10T21:49:51Z</dcterms:modified>
</cp:coreProperties>
</file>